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415" r:id="rId2"/>
    <p:sldId id="449" r:id="rId3"/>
    <p:sldId id="450" r:id="rId4"/>
    <p:sldId id="454" r:id="rId5"/>
    <p:sldId id="455" r:id="rId6"/>
    <p:sldId id="456" r:id="rId7"/>
    <p:sldId id="453" r:id="rId8"/>
    <p:sldId id="457" r:id="rId9"/>
  </p:sldIdLst>
  <p:sldSz cx="9144000" cy="5715000" type="screen16x10"/>
  <p:notesSz cx="6724650" cy="986631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gray"/>
  <p:clrMru>
    <a:srgbClr val="FF965E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0747" autoAdjust="0"/>
    <p:restoredTop sz="90793" autoAdjust="0"/>
  </p:normalViewPr>
  <p:slideViewPr>
    <p:cSldViewPr>
      <p:cViewPr varScale="1">
        <p:scale>
          <a:sx n="146" d="100"/>
          <a:sy n="146" d="100"/>
        </p:scale>
        <p:origin x="-120" y="-50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E2877-BD95-1343-A552-BA2868463D4E}" type="datetimeFigureOut">
              <a:rPr lang="en-US" smtClean="0"/>
              <a:pPr/>
              <a:t>8/18/16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739775"/>
            <a:ext cx="5918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78450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08AE-3493-5D48-A245-434CAFCA04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EF6CD-5A05-AD49-B453-FBC4F6F6C8B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686B7-1218-2B4E-BF52-FE29B0DD9F2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8E64-6402-D945-8D5A-2A600D887B38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7596F-CC43-3D4E-BDDF-B35BA1640C1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6E1C-AFDE-7C44-81F1-DA6F2762B46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4E8D-7F34-0E4E-B530-8998D6EAF25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13D45-15DE-0B4F-AE48-A428CF08051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5FB2D-7AD0-0C46-9D56-1F21D58EE3A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F094-7F9F-E94D-A8E9-4611D1C305D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EC3E1-6F08-2D4D-81E1-165613FF145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0F1C7-C8AA-6447-B063-AB7C7FA3A95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fld id="{E3E1DF86-46F4-9A4D-8002-DFA2F827E7C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116013" y="877888"/>
            <a:ext cx="7127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AU" sz="4800" dirty="0" smtClean="0">
                <a:solidFill>
                  <a:srgbClr val="FFFF66"/>
                </a:solidFill>
              </a:rPr>
              <a:t>Romans 8</a:t>
            </a:r>
            <a:r>
              <a:rPr lang="en-AU" sz="4800" dirty="0" smtClean="0">
                <a:solidFill>
                  <a:srgbClr val="FFFF66"/>
                </a:solidFill>
              </a:rPr>
              <a:t>:12-18</a:t>
            </a:r>
          </a:p>
          <a:p>
            <a:pPr>
              <a:spcBef>
                <a:spcPct val="50000"/>
              </a:spcBef>
            </a:pPr>
            <a:endParaRPr lang="en-AU" sz="48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078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AU" sz="3600" b="1" baseline="300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12 </a:t>
            </a:r>
            <a:r>
              <a:rPr lang="en-AU" sz="36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So then, brothers, we are debtors, not to the flesh, to live according to the flesh. </a:t>
            </a:r>
            <a:r>
              <a:rPr lang="en-AU" sz="3600" b="1" baseline="300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13 </a:t>
            </a:r>
            <a:r>
              <a:rPr lang="en-AU" sz="36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For if you live according to the flesh you will die, but if by the Spirit you put to death the deeds of the body, you will live. </a:t>
            </a:r>
            <a:r>
              <a:rPr lang="en-AU" sz="3600" b="1" baseline="300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14 </a:t>
            </a:r>
            <a:r>
              <a:rPr lang="en-AU" sz="36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For all who are led by the Spirit of God are sons of God. </a:t>
            </a:r>
            <a:r>
              <a:rPr lang="en-AU" sz="3600" b="1" baseline="300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15 </a:t>
            </a:r>
            <a:r>
              <a:rPr lang="en-AU" sz="3600" dirty="0" smtClean="0">
                <a:solidFill>
                  <a:schemeClr val="bg1"/>
                </a:solidFill>
                <a:latin typeface="Times New Roman"/>
                <a:ea typeface="Cambria"/>
                <a:cs typeface="Times New Roman"/>
              </a:rPr>
              <a:t>For you did not receive the spirit of slavery to fall back into fear, but you have received the Spirit of adoption as sons, by whom we cry, “Abba! Father!” </a:t>
            </a:r>
            <a:endParaRPr lang="en-US" sz="3600" dirty="0">
              <a:solidFill>
                <a:schemeClr val="bg1"/>
              </a:solidFill>
              <a:latin typeface="Times New Roman"/>
              <a:ea typeface="Cambria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spcAft>
                <a:spcPts val="0"/>
              </a:spcAft>
            </a:pPr>
            <a:r>
              <a:rPr lang="en-AU" sz="3200" b="1" baseline="300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16 </a:t>
            </a:r>
            <a:r>
              <a:rPr lang="en-AU" sz="32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The Spirit himself bears witness with our spirit that we are children of God, </a:t>
            </a:r>
            <a:r>
              <a:rPr lang="en-AU" sz="3200" b="1" baseline="300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17 </a:t>
            </a:r>
            <a:r>
              <a:rPr lang="en-AU" sz="32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and if children, then heirs—heirs of God and fellow heirs with Christ, provided we suffer with him in order that we may also be glorified with him. </a:t>
            </a:r>
            <a:endParaRPr lang="en-US" sz="3200" dirty="0" smtClean="0">
              <a:solidFill>
                <a:srgbClr val="FFFFFF"/>
              </a:solidFill>
              <a:latin typeface="Times New Roman"/>
              <a:ea typeface="Cambria"/>
              <a:cs typeface="Times New Roman"/>
            </a:endParaRPr>
          </a:p>
          <a:p>
            <a:pPr>
              <a:spcAft>
                <a:spcPts val="0"/>
              </a:spcAft>
            </a:pPr>
            <a:endParaRPr lang="en-US" sz="3200" b="1" dirty="0" smtClean="0">
              <a:solidFill>
                <a:srgbClr val="FFFFFF"/>
              </a:solidFill>
              <a:latin typeface="Times New Roman"/>
              <a:ea typeface="Cambria"/>
              <a:cs typeface="Times New Roman"/>
            </a:endParaRPr>
          </a:p>
          <a:p>
            <a:r>
              <a:rPr lang="en-AU" sz="3200" b="1" baseline="300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18</a:t>
            </a:r>
            <a:r>
              <a:rPr lang="en-AU" sz="3200" b="1" baseline="300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 </a:t>
            </a:r>
            <a:r>
              <a:rPr lang="en-AU" sz="3200" dirty="0" smtClean="0">
                <a:solidFill>
                  <a:srgbClr val="FFFFFF"/>
                </a:solidFill>
                <a:latin typeface="Times New Roman"/>
                <a:ea typeface="Cambria"/>
                <a:cs typeface="Times New Roman"/>
              </a:rPr>
              <a:t>For I consider that the sufferings of this present time are not worth comparing with the glory that is to be revealed to us. </a:t>
            </a:r>
            <a:endParaRPr lang="en-US" sz="3200" dirty="0">
              <a:solidFill>
                <a:srgbClr val="FFFFFF"/>
              </a:solidFill>
              <a:latin typeface="Times New Roman"/>
              <a:ea typeface="Cambria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Walking according to the Spirit </a:t>
            </a:r>
            <a:r>
              <a:rPr lang="en-US" sz="2400" u="sng" spc="120" dirty="0" smtClean="0">
                <a:solidFill>
                  <a:srgbClr val="FFFF00"/>
                </a:solidFill>
                <a:latin typeface="+mj-lt"/>
                <a:cs typeface="Cooper Black"/>
              </a:rPr>
              <a:t>Vs</a:t>
            </a:r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 according to the flesh</a:t>
            </a:r>
            <a:endParaRPr lang="en-US" sz="2400" spc="120" dirty="0">
              <a:solidFill>
                <a:srgbClr val="FFFF00"/>
              </a:solidFill>
              <a:latin typeface="+mj-lt"/>
              <a:cs typeface="Cooper Black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2019300"/>
            <a:ext cx="8839200" cy="830997"/>
          </a:xfrm>
          <a:prstGeom prst="rect">
            <a:avLst/>
          </a:prstGeom>
          <a:ln w="158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Romans 8</a:t>
            </a:r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:15  </a:t>
            </a:r>
            <a:r>
              <a:rPr lang="en-US" sz="2400" dirty="0" smtClean="0">
                <a:solidFill>
                  <a:schemeClr val="bg1"/>
                </a:solidFill>
                <a:latin typeface="Comic Sans MS"/>
                <a:cs typeface="Comic Sans MS"/>
              </a:rPr>
              <a:t>... you have received the Spirit of adoption as sons, by whom we cry, “Abba!  Father!”</a:t>
            </a:r>
            <a:endParaRPr lang="en-US" sz="22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4191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things of God are life and peace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5621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To have Christ in our heart, assures us “We are sons of God”</a:t>
            </a:r>
            <a:endParaRPr lang="en-US" sz="24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3600" y="4191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Hostility towards God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200" y="800100"/>
            <a:ext cx="5410200" cy="769441"/>
          </a:xfrm>
          <a:prstGeom prst="rect">
            <a:avLst/>
          </a:prstGeom>
          <a:noFill/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The defining mark of a Christian (of being saved) is to be filled with Christ</a:t>
            </a:r>
            <a:endParaRPr lang="en-US" sz="22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2" grpId="0"/>
      <p:bldP spid="15" grpId="0"/>
      <p:bldP spid="18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8763000" cy="216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u="sng" dirty="0" smtClean="0">
                <a:solidFill>
                  <a:srgbClr val="FFFFFF"/>
                </a:solidFill>
                <a:latin typeface="Comic Sans MS"/>
                <a:cs typeface="Comic Sans MS"/>
              </a:rPr>
              <a:t>Isaiah 42:8 (ESV) </a:t>
            </a:r>
          </a:p>
          <a:p>
            <a:pPr marL="609600" marR="0" indent="-6096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7000" algn="r"/>
                <a:tab pos="2540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	</a:t>
            </a:r>
            <a:r>
              <a:rPr lang="en-US" sz="2400" b="1" baseline="30000" dirty="0" smtClean="0">
                <a:solidFill>
                  <a:srgbClr val="FFFFFF"/>
                </a:solidFill>
                <a:latin typeface="Comic Sans MS"/>
                <a:cs typeface="Comic Sans MS"/>
              </a:rPr>
              <a:t>8 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	I am the </a:t>
            </a:r>
            <a:r>
              <a:rPr lang="en-US" sz="2400" cap="small" dirty="0" smtClean="0">
                <a:solidFill>
                  <a:srgbClr val="FFFFFF"/>
                </a:solidFill>
                <a:latin typeface="Comic Sans MS"/>
                <a:cs typeface="Comic Sans MS"/>
              </a:rPr>
              <a:t>Lord </a:t>
            </a:r>
            <a:r>
              <a:rPr lang="en-US" sz="2400" cap="small" dirty="0" smtClean="0">
                <a:solidFill>
                  <a:srgbClr val="FFFF66"/>
                </a:solidFill>
                <a:latin typeface="Times New Roman"/>
                <a:cs typeface="Times New Roman"/>
              </a:rPr>
              <a:t>(YHWH)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; 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that is my name; </a:t>
            </a:r>
          </a:p>
          <a:p>
            <a:pPr marL="609600" marR="0" indent="-203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my glory I give to no other, </a:t>
            </a:r>
          </a:p>
          <a:p>
            <a:pPr marL="609600" marR="0" indent="-203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nor my praise to carved idols. </a:t>
            </a:r>
            <a:endParaRPr lang="en-US" sz="24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857500"/>
            <a:ext cx="9144000" cy="275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u="sng" dirty="0" smtClean="0">
                <a:solidFill>
                  <a:srgbClr val="FFFFFF"/>
                </a:solidFill>
                <a:latin typeface="Comic Sans MS"/>
                <a:cs typeface="Comic Sans MS"/>
              </a:rPr>
              <a:t>Exodus 3:15 (ESV)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baseline="30000" dirty="0" smtClean="0">
                <a:solidFill>
                  <a:srgbClr val="FFFFFF"/>
                </a:solidFill>
                <a:latin typeface="Comic Sans MS"/>
                <a:cs typeface="Comic Sans MS"/>
              </a:rPr>
              <a:t>15 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God also said to Moses, “Say this to the people of Israel, ‘The </a:t>
            </a:r>
            <a:r>
              <a:rPr lang="en-US" sz="2400" cap="small" dirty="0" smtClean="0">
                <a:solidFill>
                  <a:srgbClr val="FFFFFF"/>
                </a:solidFill>
                <a:latin typeface="Comic Sans MS"/>
                <a:cs typeface="Comic Sans MS"/>
              </a:rPr>
              <a:t>Lord </a:t>
            </a:r>
            <a:r>
              <a:rPr lang="en-US" sz="2400" cap="small" dirty="0" smtClean="0">
                <a:solidFill>
                  <a:srgbClr val="FFFF66"/>
                </a:solidFill>
                <a:latin typeface="Times New Roman"/>
                <a:cs typeface="Times New Roman"/>
              </a:rPr>
              <a:t>(YHWH)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, </a:t>
            </a:r>
            <a:r>
              <a:rPr lang="en-U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the God of your fathers, the God of Abraham, the God of Isaac, and the God of Jacob, has sent me to you.’ This is my name forever, and thus I am to be remembered throughout all generations. </a:t>
            </a:r>
            <a:endParaRPr lang="en-US" sz="24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Walking according to the Spirit </a:t>
            </a:r>
            <a:r>
              <a:rPr lang="en-US" sz="2400" u="sng" spc="120" dirty="0" smtClean="0">
                <a:solidFill>
                  <a:srgbClr val="FFFF00"/>
                </a:solidFill>
                <a:latin typeface="+mj-lt"/>
                <a:cs typeface="Cooper Black"/>
              </a:rPr>
              <a:t>Vs</a:t>
            </a:r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 according to the flesh</a:t>
            </a:r>
            <a:endParaRPr lang="en-US" sz="2400" spc="120" dirty="0">
              <a:solidFill>
                <a:srgbClr val="FFFF00"/>
              </a:solidFill>
              <a:latin typeface="+mj-lt"/>
              <a:cs typeface="Cooper Black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2019300"/>
            <a:ext cx="8839200" cy="830997"/>
          </a:xfrm>
          <a:prstGeom prst="rect">
            <a:avLst/>
          </a:prstGeom>
          <a:ln w="158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Romans 8</a:t>
            </a:r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:15  </a:t>
            </a:r>
            <a:r>
              <a:rPr lang="en-US" sz="2400" dirty="0" smtClean="0">
                <a:solidFill>
                  <a:schemeClr val="bg1"/>
                </a:solidFill>
                <a:latin typeface="Comic Sans MS"/>
                <a:cs typeface="Comic Sans MS"/>
              </a:rPr>
              <a:t>... you have received the Spirit of adoption as sons, by whom we cry, “Abba!  Father!”</a:t>
            </a:r>
            <a:endParaRPr lang="en-US" sz="22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4191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things of God are life and peace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5621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To have Christ in our heart, assures us “We are sons of God”</a:t>
            </a:r>
            <a:endParaRPr lang="en-US" sz="24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8575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Not forced into brutal slavery to Christ.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We willingly follow the Father’s footsteps, because we are heirs.  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His business is our business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We fear God with a healthy respect.  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But we’re not scared of Him   –   we are in Christ and Christ is in us.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Suffering   –   one of the marks of being a Christian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4191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Hostility towards God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200" y="800100"/>
            <a:ext cx="5410200" cy="769441"/>
          </a:xfrm>
          <a:prstGeom prst="rect">
            <a:avLst/>
          </a:prstGeom>
          <a:noFill/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The defining mark of a Christian (of being saved) is to be filled with Christ</a:t>
            </a:r>
            <a:endParaRPr lang="en-US" sz="22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-266700"/>
            <a:ext cx="8001000" cy="61707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Walking according to the Spirit </a:t>
            </a:r>
            <a:r>
              <a:rPr lang="en-US" sz="2400" u="sng" spc="120" dirty="0" smtClean="0">
                <a:solidFill>
                  <a:srgbClr val="FFFF00"/>
                </a:solidFill>
                <a:latin typeface="+mj-lt"/>
                <a:cs typeface="Cooper Black"/>
              </a:rPr>
              <a:t>Vs</a:t>
            </a:r>
            <a:r>
              <a:rPr lang="en-US" sz="2400" spc="120" dirty="0" smtClean="0">
                <a:solidFill>
                  <a:srgbClr val="FFFF00"/>
                </a:solidFill>
                <a:latin typeface="+mj-lt"/>
                <a:cs typeface="Cooper Black"/>
              </a:rPr>
              <a:t> according to the flesh</a:t>
            </a:r>
            <a:endParaRPr lang="en-US" sz="2400" spc="120" dirty="0">
              <a:solidFill>
                <a:srgbClr val="FFFF00"/>
              </a:solidFill>
              <a:latin typeface="+mj-lt"/>
              <a:cs typeface="Cooper Black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943100"/>
            <a:ext cx="8839200" cy="830997"/>
          </a:xfrm>
          <a:prstGeom prst="rect">
            <a:avLst/>
          </a:prstGeom>
          <a:ln w="158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Romans 8</a:t>
            </a:r>
            <a:r>
              <a:rPr lang="en-US" sz="2400" baseline="30000" dirty="0" smtClean="0">
                <a:solidFill>
                  <a:schemeClr val="bg1"/>
                </a:solidFill>
                <a:latin typeface="Comic Sans MS"/>
                <a:cs typeface="Comic Sans MS"/>
              </a:rPr>
              <a:t>:15  </a:t>
            </a:r>
            <a:r>
              <a:rPr lang="en-US" sz="2400" dirty="0" smtClean="0">
                <a:solidFill>
                  <a:schemeClr val="bg1"/>
                </a:solidFill>
                <a:latin typeface="Comic Sans MS"/>
                <a:cs typeface="Comic Sans MS"/>
              </a:rPr>
              <a:t>... you have received the Spirit of adoption as sons, by whom we cry, “Abba!  Father!”</a:t>
            </a:r>
            <a:endParaRPr lang="en-US" sz="22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4191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things of God are life and peace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4859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To have Christ in our heart, assures us “We are sons of God”</a:t>
            </a:r>
            <a:endParaRPr lang="en-US" sz="24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668012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Not forced into brutal slavery to Christ.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We willingly follow the Father’s footsteps, because we are heirs.  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His business is our business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We fear God with a healthy respect.  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But we’re not scared of Him   –   we are in Christ and Christ is in us.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Suffering   –   one of the marks of being a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Christian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To suffer </a:t>
            </a:r>
            <a:r>
              <a:rPr lang="en-US" sz="2400" b="1" dirty="0" smtClean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Christ, is to suffer </a:t>
            </a:r>
            <a:r>
              <a:rPr lang="en-US" sz="2400" b="1" dirty="0" smtClean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Christ</a:t>
            </a:r>
          </a:p>
          <a:p>
            <a:pPr marL="357188" indent="-357188"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An assurance – we will be glorified in Christ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4191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Hostility towards God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200" y="800100"/>
            <a:ext cx="5410200" cy="769441"/>
          </a:xfrm>
          <a:prstGeom prst="rect">
            <a:avLst/>
          </a:prstGeom>
          <a:noFill/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spc="12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The defining mark of a Christian (of being saved) is to be filled with Christ</a:t>
            </a:r>
            <a:endParaRPr lang="en-US" sz="2200" spc="12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32646</TotalTime>
  <Words>698</Words>
  <Application>Microsoft Macintosh PowerPoint</Application>
  <PresentationFormat>On-screen Show (16:10)</PresentationFormat>
  <Paragraphs>44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UC Queensland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 Brumpton</dc:creator>
  <cp:lastModifiedBy>Michael Brumpton</cp:lastModifiedBy>
  <cp:revision>296</cp:revision>
  <cp:lastPrinted>2016-08-19T00:07:56Z</cp:lastPrinted>
  <dcterms:created xsi:type="dcterms:W3CDTF">2016-08-18T01:13:00Z</dcterms:created>
  <dcterms:modified xsi:type="dcterms:W3CDTF">2016-08-19T00:15:55Z</dcterms:modified>
</cp:coreProperties>
</file>